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Lst>
  <p:sldIdLst>
    <p:sldId id="256" r:id="rId12"/>
    <p:sldId id="278" r:id="rId13"/>
    <p:sldId id="258" r:id="rId14"/>
    <p:sldId id="271" r:id="rId15"/>
    <p:sldId id="257" r:id="rId16"/>
    <p:sldId id="259" r:id="rId17"/>
    <p:sldId id="262" r:id="rId18"/>
    <p:sldId id="264" r:id="rId19"/>
    <p:sldId id="266" r:id="rId20"/>
    <p:sldId id="263" r:id="rId21"/>
    <p:sldId id="268" r:id="rId22"/>
    <p:sldId id="269" r:id="rId23"/>
    <p:sldId id="270" r:id="rId24"/>
    <p:sldId id="260" r:id="rId25"/>
    <p:sldId id="272" r:id="rId26"/>
    <p:sldId id="274" r:id="rId27"/>
    <p:sldId id="275" r:id="rId28"/>
    <p:sldId id="276" r:id="rId29"/>
    <p:sldId id="277" r:id="rId30"/>
    <p:sldId id="279" r:id="rId31"/>
    <p:sldId id="265" r:id="rId32"/>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3" d="100"/>
          <a:sy n="73" d="100"/>
        </p:scale>
        <p:origin x="-1216" y="-104"/>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20" Type="http://schemas.openxmlformats.org/officeDocument/2006/relationships/slide" Target="slides/slide9.xml"/><Relationship Id="rId21" Type="http://schemas.openxmlformats.org/officeDocument/2006/relationships/slide" Target="slides/slide10.xml"/><Relationship Id="rId22" Type="http://schemas.openxmlformats.org/officeDocument/2006/relationships/slide" Target="slides/slide11.xml"/><Relationship Id="rId23" Type="http://schemas.openxmlformats.org/officeDocument/2006/relationships/slide" Target="slides/slide12.xml"/><Relationship Id="rId24" Type="http://schemas.openxmlformats.org/officeDocument/2006/relationships/slide" Target="slides/slide13.xml"/><Relationship Id="rId25" Type="http://schemas.openxmlformats.org/officeDocument/2006/relationships/slide" Target="slides/slide14.xml"/><Relationship Id="rId26" Type="http://schemas.openxmlformats.org/officeDocument/2006/relationships/slide" Target="slides/slide15.xml"/><Relationship Id="rId27" Type="http://schemas.openxmlformats.org/officeDocument/2006/relationships/slide" Target="slides/slide16.xml"/><Relationship Id="rId28" Type="http://schemas.openxmlformats.org/officeDocument/2006/relationships/slide" Target="slides/slide17.xml"/><Relationship Id="rId29" Type="http://schemas.openxmlformats.org/officeDocument/2006/relationships/slide" Target="slides/slide18.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30" Type="http://schemas.openxmlformats.org/officeDocument/2006/relationships/slide" Target="slides/slide19.xml"/><Relationship Id="rId31" Type="http://schemas.openxmlformats.org/officeDocument/2006/relationships/slide" Target="slides/slide20.xml"/><Relationship Id="rId32" Type="http://schemas.openxmlformats.org/officeDocument/2006/relationships/slide" Target="slides/slide21.xml"/><Relationship Id="rId9" Type="http://schemas.openxmlformats.org/officeDocument/2006/relationships/slideMaster" Target="slideMasters/slideMaster9.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 Id="rId33" Type="http://schemas.openxmlformats.org/officeDocument/2006/relationships/printerSettings" Target="printerSettings/printerSettings1.bin"/><Relationship Id="rId34" Type="http://schemas.openxmlformats.org/officeDocument/2006/relationships/presProps" Target="presProps.xml"/><Relationship Id="rId35" Type="http://schemas.openxmlformats.org/officeDocument/2006/relationships/viewProps" Target="viewProps.xml"/><Relationship Id="rId36" Type="http://schemas.openxmlformats.org/officeDocument/2006/relationships/theme" Target="theme/theme1.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 Target="slides/slide1.xml"/><Relationship Id="rId13" Type="http://schemas.openxmlformats.org/officeDocument/2006/relationships/slide" Target="slides/slide2.xml"/><Relationship Id="rId14" Type="http://schemas.openxmlformats.org/officeDocument/2006/relationships/slide" Target="slides/slide3.xml"/><Relationship Id="rId15" Type="http://schemas.openxmlformats.org/officeDocument/2006/relationships/slide" Target="slides/slide4.xml"/><Relationship Id="rId16" Type="http://schemas.openxmlformats.org/officeDocument/2006/relationships/slide" Target="slides/slide5.xml"/><Relationship Id="rId17" Type="http://schemas.openxmlformats.org/officeDocument/2006/relationships/slide" Target="slides/slide6.xml"/><Relationship Id="rId18" Type="http://schemas.openxmlformats.org/officeDocument/2006/relationships/slide" Target="slides/slide7.xml"/><Relationship Id="rId19" Type="http://schemas.openxmlformats.org/officeDocument/2006/relationships/slide" Target="slides/slide8.xml"/><Relationship Id="rId37"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878937882"/>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32531417"/>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561776149"/>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61239268"/>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795170133"/>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44589146"/>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46786826"/>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114782054"/>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160094089"/>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273303528"/>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714961650"/>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74332081"/>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74273738"/>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21886836"/>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4232439024"/>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87017141"/>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261993978"/>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94267577"/>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50064651"/>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78569567"/>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115251447"/>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48000666"/>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734947717"/>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446283900"/>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61235371"/>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00314532"/>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32861428"/>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771748379"/>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63494452"/>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12893205"/>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602419507"/>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082240910"/>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09574521"/>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743087874"/>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052300942"/>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40126116"/>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4944475"/>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160984553"/>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09046976"/>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913128963"/>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98423307"/>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890747917"/>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847013102"/>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268386262"/>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67939328"/>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520538293"/>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332050052"/>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05919378"/>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7296663"/>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216417639"/>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05690174"/>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762306046"/>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01715928"/>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23103385"/>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1394603248"/>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38128097"/>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036042398"/>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542878878"/>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44254275"/>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30425762"/>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162318371"/>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096598326"/>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38960191"/>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39389828"/>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10582331"/>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55815998"/>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77436930"/>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778271192"/>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716582208"/>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30441342"/>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764637518"/>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90953026"/>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81293971"/>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858822214"/>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11220086"/>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225554765"/>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2850227"/>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349269348"/>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352482033"/>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278990124"/>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342901054"/>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465435734"/>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688408391"/>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06553636"/>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55859264"/>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548560399"/>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94082826"/>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217648105"/>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582244873"/>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20307847"/>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546188711"/>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3862763523"/>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694674149"/>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110065924"/>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282354598"/>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21164859"/>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05102120"/>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013453004"/>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68942436"/>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389618698"/>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743768175"/>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2839112"/>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51523099"/>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1702301428"/>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0774211"/>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992821712"/>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569835320"/>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78694848"/>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14399439"/>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922693719"/>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410477444"/>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32065422"/>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070867141"/>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13681314"/>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44322664"/>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72533586"/>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548750789"/>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51482464"/>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057166391"/>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32937641"/>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70737184"/>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2014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0242"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5122"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 id="2147483712" r:id="rId10"/>
    <p:sldLayoutId id="2147483713"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8194"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9218"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5.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9.emf"/></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0.emf"/></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1.emf"/></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1.emf"/><Relationship Id="rId3" Type="http://schemas.openxmlformats.org/officeDocument/2006/relationships/image" Target="../media/image12.emf"/></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emf"/><Relationship Id="rId3" Type="http://schemas.openxmlformats.org/officeDocument/2006/relationships/image" Target="../media/image2.emf"/></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5.xml"/><Relationship Id="rId2" Type="http://schemas.openxmlformats.org/officeDocument/2006/relationships/image" Target="../media/image3.emf"/><Relationship Id="rId3" Type="http://schemas.openxmlformats.org/officeDocument/2006/relationships/image" Target="../media/image4.emf"/></Relationships>
</file>

<file path=ppt/slides/_rels/slide8.xml.rels><?xml version="1.0" encoding="UTF-8" standalone="yes"?>
<Relationships xmlns="http://schemas.openxmlformats.org/package/2006/relationships"><Relationship Id="rId3" Type="http://schemas.openxmlformats.org/officeDocument/2006/relationships/image" Target="../media/image3.emf"/><Relationship Id="rId4" Type="http://schemas.openxmlformats.org/officeDocument/2006/relationships/image" Target="../media/image4.emf"/><Relationship Id="rId5" Type="http://schemas.openxmlformats.org/officeDocument/2006/relationships/image" Target="../media/image5.emf"/><Relationship Id="rId6" Type="http://schemas.openxmlformats.org/officeDocument/2006/relationships/image" Target="../media/image6.emf"/><Relationship Id="rId1" Type="http://schemas.openxmlformats.org/officeDocument/2006/relationships/slideLayout" Target="../slideLayouts/slideLayout35.xml"/><Relationship Id="rId2" Type="http://schemas.openxmlformats.org/officeDocument/2006/relationships/image" Target="../media/image1.emf"/></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5.xml"/><Relationship Id="rId2" Type="http://schemas.openxmlformats.org/officeDocument/2006/relationships/image" Target="../media/image7.emf"/><Relationship Id="rId3" Type="http://schemas.openxmlformats.org/officeDocument/2006/relationships/image" Target="../media/image8.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ChangeArrowheads="1"/>
          </p:cNvSpPr>
          <p:nvPr>
            <p:ph type="title"/>
          </p:nvPr>
        </p:nvSpPr>
        <p:spPr>
          <a:ln/>
        </p:spPr>
        <p:txBody>
          <a:bodyPr/>
          <a:lstStyle/>
          <a:p>
            <a:r>
              <a:rPr lang="en-US"/>
              <a:t>A First Course on Kinetics and Reaction Engineering</a:t>
            </a:r>
          </a:p>
        </p:txBody>
      </p:sp>
      <p:sp>
        <p:nvSpPr>
          <p:cNvPr id="12290" name="Rectangle 2"/>
          <p:cNvSpPr>
            <a:spLocks noChangeArrowheads="1"/>
          </p:cNvSpPr>
          <p:nvPr>
            <p:ph type="body" idx="1"/>
          </p:nvPr>
        </p:nvSpPr>
        <p:spPr>
          <a:ln/>
        </p:spPr>
        <p:txBody>
          <a:bodyPr/>
          <a:lstStyle/>
          <a:p>
            <a:r>
              <a:rPr lang="en-US"/>
              <a:t>Class 27</a:t>
            </a:r>
          </a:p>
        </p:txBody>
      </p:sp>
    </p:spTree>
  </p:cSld>
  <p:clrMapOvr>
    <a:masterClrMapping/>
  </p:clrMapOvr>
  <p:transition xmlns:p14="http://schemas.microsoft.com/office/powerpoint/2010/mai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Rectangle 1"/>
          <p:cNvSpPr>
            <a:spLocks noChangeArrowheads="1"/>
          </p:cNvSpPr>
          <p:nvPr>
            <p:ph type="body" idx="1"/>
          </p:nvPr>
        </p:nvSpPr>
        <p:spPr>
          <a:ln/>
        </p:spPr>
        <p:txBody>
          <a:bodyPr/>
          <a:lstStyle/>
          <a:p>
            <a:r>
              <a:rPr lang="en-US"/>
              <a:t>Write the initial conditions needed to solve the design equations</a:t>
            </a:r>
          </a:p>
        </p:txBody>
      </p:sp>
    </p:spTree>
  </p:cSld>
  <p:clrMapOvr>
    <a:masterClrMapping/>
  </p:clrMapOvr>
  <p:transition xmlns:p14="http://schemas.microsoft.com/office/powerpoint/2010/mai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1"/>
          <p:cNvSpPr>
            <a:spLocks noChangeArrowheads="1"/>
          </p:cNvSpPr>
          <p:nvPr>
            <p:ph type="body" idx="1"/>
          </p:nvPr>
        </p:nvSpPr>
        <p:spPr>
          <a:ln/>
        </p:spPr>
        <p:txBody>
          <a:bodyPr/>
          <a:lstStyle/>
          <a:p>
            <a:r>
              <a:rPr lang="en-US"/>
              <a:t>Write the initial conditions needed to solve the design equations</a:t>
            </a:r>
          </a:p>
          <a:p>
            <a:pPr marL="762000" lvl="1"/>
            <a:r>
              <a:rPr lang="en-US"/>
              <a:t>The initial conditions are the known values of the dependent variables just after the change has been made. In this case</a:t>
            </a:r>
          </a:p>
          <a:p>
            <a:pPr marL="1206500" lvl="2"/>
            <a:r>
              <a:rPr lang="en-US"/>
              <a:t>at </a:t>
            </a:r>
            <a:r>
              <a:rPr lang="en-US" i="1"/>
              <a:t>t</a:t>
            </a:r>
            <a:r>
              <a:rPr lang="en-US"/>
              <a:t> = 0, </a:t>
            </a:r>
            <a:r>
              <a:rPr lang="en-US" i="1"/>
              <a:t>ṅ</a:t>
            </a:r>
            <a:r>
              <a:rPr lang="en-US" i="1" baseline="-6000"/>
              <a:t>A</a:t>
            </a:r>
            <a:r>
              <a:rPr lang="en-US"/>
              <a:t>(</a:t>
            </a:r>
            <a:r>
              <a:rPr lang="en-US" i="1"/>
              <a:t>z</a:t>
            </a:r>
            <a:r>
              <a:rPr lang="en-US"/>
              <a:t>) = </a:t>
            </a:r>
            <a:r>
              <a:rPr lang="en-US" i="1"/>
              <a:t>ṅ</a:t>
            </a:r>
            <a:r>
              <a:rPr lang="en-US" i="1" baseline="-6000"/>
              <a:t>A,ss</a:t>
            </a:r>
            <a:r>
              <a:rPr lang="en-US"/>
              <a:t>(</a:t>
            </a:r>
            <a:r>
              <a:rPr lang="en-US" i="1"/>
              <a:t>z</a:t>
            </a:r>
            <a:r>
              <a:rPr lang="en-US"/>
              <a:t>)</a:t>
            </a:r>
          </a:p>
          <a:p>
            <a:pPr marL="1206500" lvl="2"/>
            <a:r>
              <a:rPr lang="en-US"/>
              <a:t>at </a:t>
            </a:r>
            <a:r>
              <a:rPr lang="en-US" i="1"/>
              <a:t>t</a:t>
            </a:r>
            <a:r>
              <a:rPr lang="en-US"/>
              <a:t> = 0, </a:t>
            </a:r>
            <a:r>
              <a:rPr lang="en-US" i="1"/>
              <a:t>ṅ</a:t>
            </a:r>
            <a:r>
              <a:rPr lang="en-US" i="1" baseline="-6000"/>
              <a:t>R</a:t>
            </a:r>
            <a:r>
              <a:rPr lang="en-US"/>
              <a:t>(</a:t>
            </a:r>
            <a:r>
              <a:rPr lang="en-US" i="1"/>
              <a:t>z</a:t>
            </a:r>
            <a:r>
              <a:rPr lang="en-US"/>
              <a:t>) = </a:t>
            </a:r>
            <a:r>
              <a:rPr lang="en-US" i="1"/>
              <a:t>ṅ</a:t>
            </a:r>
            <a:r>
              <a:rPr lang="en-US" i="1" baseline="-6000"/>
              <a:t>R,ss</a:t>
            </a:r>
            <a:r>
              <a:rPr lang="en-US"/>
              <a:t>(</a:t>
            </a:r>
            <a:r>
              <a:rPr lang="en-US" i="1"/>
              <a:t>z</a:t>
            </a:r>
            <a:r>
              <a:rPr lang="en-US"/>
              <a:t>)</a:t>
            </a:r>
          </a:p>
          <a:p>
            <a:pPr marL="1206500" lvl="2"/>
            <a:r>
              <a:rPr lang="en-US"/>
              <a:t>at </a:t>
            </a:r>
            <a:r>
              <a:rPr lang="en-US" i="1"/>
              <a:t>t</a:t>
            </a:r>
            <a:r>
              <a:rPr lang="en-US"/>
              <a:t> = 0, </a:t>
            </a:r>
            <a:r>
              <a:rPr lang="en-US" i="1"/>
              <a:t>T</a:t>
            </a:r>
            <a:r>
              <a:rPr lang="en-US"/>
              <a:t>(</a:t>
            </a:r>
            <a:r>
              <a:rPr lang="en-US" i="1"/>
              <a:t>z</a:t>
            </a:r>
            <a:r>
              <a:rPr lang="en-US"/>
              <a:t>) = </a:t>
            </a:r>
            <a:r>
              <a:rPr lang="en-US" i="1"/>
              <a:t>T</a:t>
            </a:r>
            <a:r>
              <a:rPr lang="en-US" i="1" baseline="-6000"/>
              <a:t>ss</a:t>
            </a:r>
            <a:r>
              <a:rPr lang="en-US"/>
              <a:t>(</a:t>
            </a:r>
            <a:r>
              <a:rPr lang="en-US" i="1"/>
              <a:t>z</a:t>
            </a:r>
            <a:r>
              <a:rPr lang="en-US"/>
              <a:t>)</a:t>
            </a:r>
          </a:p>
        </p:txBody>
      </p:sp>
    </p:spTree>
  </p:cSld>
  <p:clrMapOvr>
    <a:masterClrMapping/>
  </p:clrMapOvr>
  <p:transition xmlns:p14="http://schemas.microsoft.com/office/powerpoint/2010/mai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Rectangle 1"/>
          <p:cNvSpPr>
            <a:spLocks noChangeArrowheads="1"/>
          </p:cNvSpPr>
          <p:nvPr>
            <p:ph type="body" idx="1"/>
          </p:nvPr>
        </p:nvSpPr>
        <p:spPr>
          <a:ln/>
        </p:spPr>
        <p:txBody>
          <a:bodyPr/>
          <a:lstStyle/>
          <a:p>
            <a:r>
              <a:rPr lang="en-US"/>
              <a:t>Write the initial conditions needed to solve the design equations</a:t>
            </a:r>
          </a:p>
          <a:p>
            <a:pPr marL="762000" lvl="1"/>
            <a:r>
              <a:rPr lang="en-US"/>
              <a:t>The initial conditions are the known values of the dependent variables just after the change has been made. In this case</a:t>
            </a:r>
          </a:p>
          <a:p>
            <a:pPr marL="1206500" lvl="2"/>
            <a:r>
              <a:rPr lang="en-US"/>
              <a:t>at </a:t>
            </a:r>
            <a:r>
              <a:rPr lang="en-US" i="1"/>
              <a:t>t</a:t>
            </a:r>
            <a:r>
              <a:rPr lang="en-US"/>
              <a:t> = 0, </a:t>
            </a:r>
            <a:r>
              <a:rPr lang="en-US" i="1"/>
              <a:t>ṅ</a:t>
            </a:r>
            <a:r>
              <a:rPr lang="en-US" i="1" baseline="-6000"/>
              <a:t>A</a:t>
            </a:r>
            <a:r>
              <a:rPr lang="en-US"/>
              <a:t>(</a:t>
            </a:r>
            <a:r>
              <a:rPr lang="en-US" i="1"/>
              <a:t>z</a:t>
            </a:r>
            <a:r>
              <a:rPr lang="en-US"/>
              <a:t>) = </a:t>
            </a:r>
            <a:r>
              <a:rPr lang="en-US" i="1"/>
              <a:t>ṅ</a:t>
            </a:r>
            <a:r>
              <a:rPr lang="en-US" i="1" baseline="-6000"/>
              <a:t>A,ss</a:t>
            </a:r>
            <a:r>
              <a:rPr lang="en-US"/>
              <a:t>(</a:t>
            </a:r>
            <a:r>
              <a:rPr lang="en-US" i="1"/>
              <a:t>z</a:t>
            </a:r>
            <a:r>
              <a:rPr lang="en-US"/>
              <a:t>)</a:t>
            </a:r>
          </a:p>
          <a:p>
            <a:pPr marL="1206500" lvl="2"/>
            <a:r>
              <a:rPr lang="en-US"/>
              <a:t>at </a:t>
            </a:r>
            <a:r>
              <a:rPr lang="en-US" i="1"/>
              <a:t>t</a:t>
            </a:r>
            <a:r>
              <a:rPr lang="en-US"/>
              <a:t> = 0, </a:t>
            </a:r>
            <a:r>
              <a:rPr lang="en-US" i="1"/>
              <a:t>ṅ</a:t>
            </a:r>
            <a:r>
              <a:rPr lang="en-US" i="1" baseline="-6000"/>
              <a:t>R</a:t>
            </a:r>
            <a:r>
              <a:rPr lang="en-US"/>
              <a:t>(</a:t>
            </a:r>
            <a:r>
              <a:rPr lang="en-US" i="1"/>
              <a:t>z</a:t>
            </a:r>
            <a:r>
              <a:rPr lang="en-US"/>
              <a:t>) = </a:t>
            </a:r>
            <a:r>
              <a:rPr lang="en-US" i="1"/>
              <a:t>ṅ</a:t>
            </a:r>
            <a:r>
              <a:rPr lang="en-US" i="1" baseline="-6000"/>
              <a:t>R,ss</a:t>
            </a:r>
            <a:r>
              <a:rPr lang="en-US"/>
              <a:t>(</a:t>
            </a:r>
            <a:r>
              <a:rPr lang="en-US" i="1"/>
              <a:t>z</a:t>
            </a:r>
            <a:r>
              <a:rPr lang="en-US"/>
              <a:t>)</a:t>
            </a:r>
          </a:p>
          <a:p>
            <a:pPr marL="1206500" lvl="2"/>
            <a:r>
              <a:rPr lang="en-US"/>
              <a:t>at </a:t>
            </a:r>
            <a:r>
              <a:rPr lang="en-US" i="1"/>
              <a:t>t</a:t>
            </a:r>
            <a:r>
              <a:rPr lang="en-US"/>
              <a:t> = 0, </a:t>
            </a:r>
            <a:r>
              <a:rPr lang="en-US" i="1"/>
              <a:t>T</a:t>
            </a:r>
            <a:r>
              <a:rPr lang="en-US"/>
              <a:t>(</a:t>
            </a:r>
            <a:r>
              <a:rPr lang="en-US" i="1"/>
              <a:t>z</a:t>
            </a:r>
            <a:r>
              <a:rPr lang="en-US"/>
              <a:t>) = </a:t>
            </a:r>
            <a:r>
              <a:rPr lang="en-US" i="1"/>
              <a:t>T</a:t>
            </a:r>
            <a:r>
              <a:rPr lang="en-US" i="1" baseline="-6000"/>
              <a:t>ss</a:t>
            </a:r>
            <a:r>
              <a:rPr lang="en-US"/>
              <a:t>(</a:t>
            </a:r>
            <a:r>
              <a:rPr lang="en-US" i="1"/>
              <a:t>z</a:t>
            </a:r>
            <a:r>
              <a:rPr lang="en-US"/>
              <a:t>)</a:t>
            </a:r>
          </a:p>
          <a:p>
            <a:r>
              <a:rPr lang="en-US"/>
              <a:t>Write the boundary conditions needed to solve the design equations</a:t>
            </a:r>
          </a:p>
        </p:txBody>
      </p:sp>
    </p:spTree>
  </p:cSld>
  <p:clrMapOvr>
    <a:masterClrMapping/>
  </p:clrMapOvr>
  <p:transition xmlns:p14="http://schemas.microsoft.com/office/powerpoint/2010/mai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Rectangle 1"/>
          <p:cNvSpPr>
            <a:spLocks noChangeArrowheads="1"/>
          </p:cNvSpPr>
          <p:nvPr>
            <p:ph type="body" idx="1"/>
          </p:nvPr>
        </p:nvSpPr>
        <p:spPr>
          <a:ln/>
        </p:spPr>
        <p:txBody>
          <a:bodyPr/>
          <a:lstStyle/>
          <a:p>
            <a:r>
              <a:rPr lang="en-US"/>
              <a:t>Write the initial conditions needed to solve the design equations</a:t>
            </a:r>
          </a:p>
          <a:p>
            <a:pPr marL="762000" lvl="1"/>
            <a:r>
              <a:rPr lang="en-US"/>
              <a:t>The initial conditions are the known values of the dependent variables just after the change has been made. In this case</a:t>
            </a:r>
          </a:p>
          <a:p>
            <a:pPr marL="1206500" lvl="2"/>
            <a:r>
              <a:rPr lang="en-US"/>
              <a:t>at </a:t>
            </a:r>
            <a:r>
              <a:rPr lang="en-US" i="1"/>
              <a:t>t</a:t>
            </a:r>
            <a:r>
              <a:rPr lang="en-US"/>
              <a:t> = 0, </a:t>
            </a:r>
            <a:r>
              <a:rPr lang="en-US" i="1"/>
              <a:t>ṅ</a:t>
            </a:r>
            <a:r>
              <a:rPr lang="en-US" i="1" baseline="-6000"/>
              <a:t>A</a:t>
            </a:r>
            <a:r>
              <a:rPr lang="en-US"/>
              <a:t>(</a:t>
            </a:r>
            <a:r>
              <a:rPr lang="en-US" i="1"/>
              <a:t>z</a:t>
            </a:r>
            <a:r>
              <a:rPr lang="en-US"/>
              <a:t>) = </a:t>
            </a:r>
            <a:r>
              <a:rPr lang="en-US" i="1"/>
              <a:t>ṅ</a:t>
            </a:r>
            <a:r>
              <a:rPr lang="en-US" i="1" baseline="-6000"/>
              <a:t>A,ss</a:t>
            </a:r>
            <a:r>
              <a:rPr lang="en-US"/>
              <a:t>(</a:t>
            </a:r>
            <a:r>
              <a:rPr lang="en-US" i="1"/>
              <a:t>z</a:t>
            </a:r>
            <a:r>
              <a:rPr lang="en-US"/>
              <a:t>)</a:t>
            </a:r>
          </a:p>
          <a:p>
            <a:pPr marL="1206500" lvl="2"/>
            <a:r>
              <a:rPr lang="en-US"/>
              <a:t>at </a:t>
            </a:r>
            <a:r>
              <a:rPr lang="en-US" i="1"/>
              <a:t>t</a:t>
            </a:r>
            <a:r>
              <a:rPr lang="en-US"/>
              <a:t> = 0, </a:t>
            </a:r>
            <a:r>
              <a:rPr lang="en-US" i="1"/>
              <a:t>ṅ</a:t>
            </a:r>
            <a:r>
              <a:rPr lang="en-US" i="1" baseline="-6000"/>
              <a:t>R</a:t>
            </a:r>
            <a:r>
              <a:rPr lang="en-US"/>
              <a:t>(</a:t>
            </a:r>
            <a:r>
              <a:rPr lang="en-US" i="1"/>
              <a:t>z</a:t>
            </a:r>
            <a:r>
              <a:rPr lang="en-US"/>
              <a:t>) = </a:t>
            </a:r>
            <a:r>
              <a:rPr lang="en-US" i="1"/>
              <a:t>ṅ</a:t>
            </a:r>
            <a:r>
              <a:rPr lang="en-US" i="1" baseline="-6000"/>
              <a:t>R,ss</a:t>
            </a:r>
            <a:r>
              <a:rPr lang="en-US"/>
              <a:t>(</a:t>
            </a:r>
            <a:r>
              <a:rPr lang="en-US" i="1"/>
              <a:t>z</a:t>
            </a:r>
            <a:r>
              <a:rPr lang="en-US"/>
              <a:t>)</a:t>
            </a:r>
          </a:p>
          <a:p>
            <a:pPr marL="1206500" lvl="2"/>
            <a:r>
              <a:rPr lang="en-US"/>
              <a:t>at </a:t>
            </a:r>
            <a:r>
              <a:rPr lang="en-US" i="1"/>
              <a:t>t</a:t>
            </a:r>
            <a:r>
              <a:rPr lang="en-US"/>
              <a:t> = 0, </a:t>
            </a:r>
            <a:r>
              <a:rPr lang="en-US" i="1"/>
              <a:t>T</a:t>
            </a:r>
            <a:r>
              <a:rPr lang="en-US"/>
              <a:t>(</a:t>
            </a:r>
            <a:r>
              <a:rPr lang="en-US" i="1"/>
              <a:t>z</a:t>
            </a:r>
            <a:r>
              <a:rPr lang="en-US"/>
              <a:t>) = </a:t>
            </a:r>
            <a:r>
              <a:rPr lang="en-US" i="1"/>
              <a:t>T</a:t>
            </a:r>
            <a:r>
              <a:rPr lang="en-US" i="1" baseline="-6000"/>
              <a:t>ss</a:t>
            </a:r>
            <a:r>
              <a:rPr lang="en-US"/>
              <a:t>(</a:t>
            </a:r>
            <a:r>
              <a:rPr lang="en-US" i="1"/>
              <a:t>z</a:t>
            </a:r>
            <a:r>
              <a:rPr lang="en-US"/>
              <a:t>)</a:t>
            </a:r>
          </a:p>
          <a:p>
            <a:r>
              <a:rPr lang="en-US"/>
              <a:t>Write the boundary conditions needed to solve the design equations</a:t>
            </a:r>
          </a:p>
          <a:p>
            <a:pPr marL="762000" lvl="1"/>
            <a:r>
              <a:rPr lang="en-US"/>
              <a:t>The boundary conditions are the known values of each dependent variable as a function of time at one location in the reactor. In this case, the inlet molar flow rates and temperature are known (and they are the same as they were before the change)</a:t>
            </a:r>
          </a:p>
          <a:p>
            <a:pPr marL="1206500" lvl="2"/>
            <a:r>
              <a:rPr lang="en-US"/>
              <a:t>at z = 0, </a:t>
            </a:r>
            <a:r>
              <a:rPr lang="en-US" i="1"/>
              <a:t>ṅ</a:t>
            </a:r>
            <a:r>
              <a:rPr lang="en-US" i="1" baseline="-6000"/>
              <a:t>A</a:t>
            </a:r>
            <a:r>
              <a:rPr lang="en-US"/>
              <a:t> = </a:t>
            </a:r>
            <a:r>
              <a:rPr lang="en-US" i="1"/>
              <a:t>ṅ</a:t>
            </a:r>
            <a:r>
              <a:rPr lang="en-US" i="1" baseline="-6000"/>
              <a:t>A,ss</a:t>
            </a:r>
            <a:r>
              <a:rPr lang="en-US"/>
              <a:t>(0) for all t</a:t>
            </a:r>
          </a:p>
          <a:p>
            <a:pPr marL="1206500" lvl="2"/>
            <a:r>
              <a:rPr lang="en-US"/>
              <a:t>at z = 0, </a:t>
            </a:r>
            <a:r>
              <a:rPr lang="en-US" i="1"/>
              <a:t>ṅ</a:t>
            </a:r>
            <a:r>
              <a:rPr lang="en-US" i="1" baseline="-6000"/>
              <a:t>R</a:t>
            </a:r>
            <a:r>
              <a:rPr lang="en-US"/>
              <a:t> = </a:t>
            </a:r>
            <a:r>
              <a:rPr lang="en-US" i="1"/>
              <a:t>ṅ</a:t>
            </a:r>
            <a:r>
              <a:rPr lang="en-US" i="1" baseline="-6000"/>
              <a:t>R,ss</a:t>
            </a:r>
            <a:r>
              <a:rPr lang="en-US"/>
              <a:t>(0) for all t</a:t>
            </a:r>
          </a:p>
          <a:p>
            <a:pPr marL="1206500" lvl="2"/>
            <a:r>
              <a:rPr lang="en-US"/>
              <a:t>at z = 0, </a:t>
            </a:r>
            <a:r>
              <a:rPr lang="en-US" i="1"/>
              <a:t>T</a:t>
            </a:r>
            <a:r>
              <a:rPr lang="en-US"/>
              <a:t> = </a:t>
            </a:r>
            <a:r>
              <a:rPr lang="en-US" i="1"/>
              <a:t>T</a:t>
            </a:r>
            <a:r>
              <a:rPr lang="en-US" i="1" baseline="-6000"/>
              <a:t>ss</a:t>
            </a:r>
            <a:r>
              <a:rPr lang="en-US"/>
              <a:t>(0) for all t</a:t>
            </a:r>
          </a:p>
          <a:p>
            <a:pPr marL="762000" lvl="1"/>
            <a:r>
              <a:rPr lang="en-US"/>
              <a:t>Note that the boundary conditions could specify that one or more of the dependent variables changes as a known function of t, that is, the boundary conditions do not require constant values</a:t>
            </a:r>
          </a:p>
          <a:p>
            <a:pPr marL="1206500" lvl="2"/>
            <a:r>
              <a:rPr lang="en-US"/>
              <a:t>If this was true, then the transient would last longer than the reactor space time. </a:t>
            </a:r>
          </a:p>
        </p:txBody>
      </p:sp>
    </p:spTree>
  </p:cSld>
  <p:clrMapOvr>
    <a:masterClrMapping/>
  </p:clrMapOvr>
  <p:transition xmlns:p14="http://schemas.microsoft.com/office/powerpoint/2010/mai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1"/>
          <p:cNvSpPr>
            <a:spLocks noChangeArrowheads="1"/>
          </p:cNvSpPr>
          <p:nvPr>
            <p:ph type="title"/>
          </p:nvPr>
        </p:nvSpPr>
        <p:spPr>
          <a:ln/>
        </p:spPr>
        <p:txBody>
          <a:bodyPr/>
          <a:lstStyle/>
          <a:p>
            <a:r>
              <a:rPr lang="en-US"/>
              <a:t>Activity 27.2</a:t>
            </a:r>
          </a:p>
        </p:txBody>
      </p:sp>
      <p:sp>
        <p:nvSpPr>
          <p:cNvPr id="25602" name="Rectangle 2"/>
          <p:cNvSpPr>
            <a:spLocks noChangeArrowheads="1"/>
          </p:cNvSpPr>
          <p:nvPr>
            <p:ph type="body" idx="1"/>
          </p:nvPr>
        </p:nvSpPr>
        <p:spPr>
          <a:ln/>
        </p:spPr>
        <p:txBody>
          <a:bodyPr/>
          <a:lstStyle/>
          <a:p>
            <a:pPr marL="0" indent="0">
              <a:buNone/>
              <a:tabLst>
                <a:tab pos="9732963" algn="r"/>
                <a:tab pos="9732963" algn="r"/>
              </a:tabLst>
            </a:pPr>
            <a:r>
              <a:rPr lang="en-US"/>
              <a:t>Liquid phase reaction (1), with rate expression (2), is taking place adiabatically in a steady state PFR. The reactor volume is 18 ft</a:t>
            </a:r>
            <a:r>
              <a:rPr lang="en-US" baseline="32000"/>
              <a:t>3</a:t>
            </a:r>
            <a:r>
              <a:rPr lang="en-US"/>
              <a:t> (4 in diameter by 206 ft long), the volumetric flow rate is constant and equal to 0.8 ft</a:t>
            </a:r>
            <a:r>
              <a:rPr lang="en-US" baseline="32000"/>
              <a:t>3</a:t>
            </a:r>
            <a:r>
              <a:rPr lang="en-US"/>
              <a:t> min</a:t>
            </a:r>
            <a:r>
              <a:rPr lang="en-US" baseline="32000"/>
              <a:t>-1</a:t>
            </a:r>
            <a:r>
              <a:rPr lang="en-US"/>
              <a:t>. The inlet molar flows of A and B are 0.01 and 0.25 lbmol min</a:t>
            </a:r>
            <a:r>
              <a:rPr lang="en-US" baseline="32000"/>
              <a:t>-1</a:t>
            </a:r>
            <a:r>
              <a:rPr lang="en-US"/>
              <a:t> at a temperature of 600 ºR. The heat of reaction may be taken to be constant and equal to -1.7 x 10</a:t>
            </a:r>
            <a:r>
              <a:rPr lang="en-US" baseline="32000"/>
              <a:t>4</a:t>
            </a:r>
            <a:r>
              <a:rPr lang="en-US"/>
              <a:t> BTU lbmol</a:t>
            </a:r>
            <a:r>
              <a:rPr lang="en-US" baseline="32000"/>
              <a:t>-1</a:t>
            </a:r>
            <a:r>
              <a:rPr lang="en-US"/>
              <a:t>. The heat capacities of A, B and Z are equal to 1000, 180 and 1200 BTU lbmol</a:t>
            </a:r>
            <a:r>
              <a:rPr lang="en-US" baseline="32000"/>
              <a:t>-1</a:t>
            </a:r>
            <a:r>
              <a:rPr lang="en-US"/>
              <a:t> °R</a:t>
            </a:r>
            <a:r>
              <a:rPr lang="en-US" baseline="32000"/>
              <a:t>-1</a:t>
            </a:r>
            <a:r>
              <a:rPr lang="en-US"/>
              <a:t>, respectively, and they may be considered to be independent of temperature. Suppose the feed temperature is suddenly changed to 700 ºR. Would the transient take the form of a step change front that propagates from the reactor inlet to the outlet?</a:t>
            </a:r>
          </a:p>
          <a:p>
            <a:pPr marL="0" indent="0">
              <a:buNone/>
              <a:tabLst>
                <a:tab pos="9732963" algn="r"/>
                <a:tab pos="9732963" algn="r"/>
              </a:tabLst>
            </a:pPr>
            <a:r>
              <a:rPr lang="en-US">
                <a:ea typeface="ヒラギノ角ゴ ProN W3" charset="0"/>
                <a:cs typeface="ヒラギノ角ゴ ProN W3" charset="0"/>
              </a:rPr>
              <a:t>A + B ⇄ Z</a:t>
            </a:r>
            <a:r>
              <a:rPr lang="en-US"/>
              <a:t>	(1)</a:t>
            </a:r>
          </a:p>
          <a:p>
            <a:pPr marL="0" indent="0">
              <a:spcBef>
                <a:spcPts val="8900"/>
              </a:spcBef>
              <a:buNone/>
              <a:tabLst>
                <a:tab pos="9732963" algn="r"/>
                <a:tab pos="9732963" algn="r"/>
              </a:tabLst>
            </a:pPr>
            <a:r>
              <a:rPr lang="en-US"/>
              <a:t>	(2)</a:t>
            </a:r>
          </a:p>
        </p:txBody>
      </p:sp>
      <p:pic>
        <p:nvPicPr>
          <p:cNvPr id="25603"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866900" y="6223000"/>
            <a:ext cx="7140575" cy="27987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5" name="Rectangle 1"/>
          <p:cNvSpPr>
            <a:spLocks noChangeArrowheads="1"/>
          </p:cNvSpPr>
          <p:nvPr>
            <p:ph type="title"/>
          </p:nvPr>
        </p:nvSpPr>
        <p:spPr>
          <a:ln/>
        </p:spPr>
        <p:txBody>
          <a:bodyPr/>
          <a:lstStyle/>
          <a:p>
            <a:r>
              <a:rPr lang="en-US"/>
              <a:t>Activity 27.2</a:t>
            </a:r>
          </a:p>
        </p:txBody>
      </p:sp>
      <p:sp>
        <p:nvSpPr>
          <p:cNvPr id="26626" name="Rectangle 2"/>
          <p:cNvSpPr>
            <a:spLocks noChangeArrowheads="1"/>
          </p:cNvSpPr>
          <p:nvPr>
            <p:ph type="body" idx="1"/>
          </p:nvPr>
        </p:nvSpPr>
        <p:spPr>
          <a:ln/>
        </p:spPr>
        <p:txBody>
          <a:bodyPr/>
          <a:lstStyle/>
          <a:p>
            <a:pPr marL="0" indent="0">
              <a:buNone/>
            </a:pPr>
            <a:r>
              <a:rPr lang="en-US" dirty="0"/>
              <a:t>Liquid phase reaction (1), with rate expression (2), is taking place adiabatically in a steady state PFR. The reactor volume is 18 ft</a:t>
            </a:r>
            <a:r>
              <a:rPr lang="en-US" baseline="32000" dirty="0"/>
              <a:t>3</a:t>
            </a:r>
            <a:r>
              <a:rPr lang="en-US" dirty="0"/>
              <a:t> (4 in diameter by 206 </a:t>
            </a:r>
            <a:r>
              <a:rPr lang="en-US" dirty="0" err="1"/>
              <a:t>ft</a:t>
            </a:r>
            <a:r>
              <a:rPr lang="en-US" dirty="0"/>
              <a:t> long), the volumetric flow rate is constant and equal to 0.8 ft</a:t>
            </a:r>
            <a:r>
              <a:rPr lang="en-US" baseline="32000" dirty="0"/>
              <a:t>3</a:t>
            </a:r>
            <a:r>
              <a:rPr lang="en-US" dirty="0"/>
              <a:t> min</a:t>
            </a:r>
            <a:r>
              <a:rPr lang="en-US" baseline="32000" dirty="0"/>
              <a:t>-1</a:t>
            </a:r>
            <a:r>
              <a:rPr lang="en-US" dirty="0"/>
              <a:t>. The inlet molar flows of A and B are 0.01 and 0.25 </a:t>
            </a:r>
            <a:r>
              <a:rPr lang="en-US" dirty="0" err="1"/>
              <a:t>lbmol</a:t>
            </a:r>
            <a:r>
              <a:rPr lang="en-US" dirty="0"/>
              <a:t> min</a:t>
            </a:r>
            <a:r>
              <a:rPr lang="en-US" baseline="32000" dirty="0"/>
              <a:t>-1</a:t>
            </a:r>
            <a:r>
              <a:rPr lang="en-US" dirty="0"/>
              <a:t> at a temperature of 600 ºR. The heat of reaction may be taken to be constant and equal to -1.7 x 10</a:t>
            </a:r>
            <a:r>
              <a:rPr lang="en-US" baseline="32000" dirty="0"/>
              <a:t>4</a:t>
            </a:r>
            <a:r>
              <a:rPr lang="en-US" dirty="0"/>
              <a:t> BTU lbmol</a:t>
            </a:r>
            <a:r>
              <a:rPr lang="en-US" baseline="32000" dirty="0"/>
              <a:t>-1</a:t>
            </a:r>
            <a:r>
              <a:rPr lang="en-US" dirty="0"/>
              <a:t>. The heat capacities of A, B and Z are equal to 1000, 180 and 1200 BTU lbmol</a:t>
            </a:r>
            <a:r>
              <a:rPr lang="en-US" baseline="32000" dirty="0"/>
              <a:t>-1</a:t>
            </a:r>
            <a:r>
              <a:rPr lang="en-US" dirty="0"/>
              <a:t> °R</a:t>
            </a:r>
            <a:r>
              <a:rPr lang="en-US" baseline="32000" dirty="0"/>
              <a:t>-1</a:t>
            </a:r>
            <a:r>
              <a:rPr lang="en-US" dirty="0"/>
              <a:t>, respectively, and they may be considered to be independent of temperature. Suppose the feed temperature is suddenly changed to 700 ºR. Would the transient take the form of a step change front that propagates from the reactor inlet to the outlet?</a:t>
            </a:r>
          </a:p>
          <a:p>
            <a:endParaRPr lang="en-US" dirty="0"/>
          </a:p>
          <a:p>
            <a:r>
              <a:rPr lang="en-US" dirty="0"/>
              <a:t>Fluid that is already inside the reactor when the change occurs will not be affected by the change. It will continue to flow at the same rate and it will continue to react adiabatically. In other words, it will proceed the rest of the way through the reactor as if the reactor was still operating at steady state. The transient will take the form of a step change front that propagates from the reactor inlet to the outlet.</a:t>
            </a:r>
          </a:p>
        </p:txBody>
      </p:sp>
    </p:spTree>
  </p:cSld>
  <p:clrMapOvr>
    <a:masterClrMapping/>
  </p:clrMapOvr>
  <p:transition xmlns:p14="http://schemas.microsoft.com/office/powerpoint/2010/mai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noChangeArrowheads="1"/>
          </p:cNvSpPr>
          <p:nvPr>
            <p:ph type="title"/>
          </p:nvPr>
        </p:nvSpPr>
        <p:spPr>
          <a:ln/>
        </p:spPr>
        <p:txBody>
          <a:bodyPr/>
          <a:lstStyle/>
          <a:p>
            <a:r>
              <a:rPr lang="en-US"/>
              <a:t>Activity 27.2</a:t>
            </a:r>
          </a:p>
        </p:txBody>
      </p:sp>
      <p:sp>
        <p:nvSpPr>
          <p:cNvPr id="27650" name="Rectangle 2"/>
          <p:cNvSpPr>
            <a:spLocks noChangeArrowheads="1"/>
          </p:cNvSpPr>
          <p:nvPr>
            <p:ph type="body" idx="1"/>
          </p:nvPr>
        </p:nvSpPr>
        <p:spPr>
          <a:ln/>
        </p:spPr>
        <p:txBody>
          <a:bodyPr/>
          <a:lstStyle/>
          <a:p>
            <a:pPr marL="0" indent="0">
              <a:buNone/>
              <a:tabLst>
                <a:tab pos="9732963" algn="r"/>
                <a:tab pos="9732963" algn="r"/>
              </a:tabLst>
            </a:pPr>
            <a:r>
              <a:rPr lang="en-US"/>
              <a:t>Liquid phase reaction (1), with rate expression (2), is taking place adiabatically in a steady state PFR. The reactor volume is 18 ft</a:t>
            </a:r>
            <a:r>
              <a:rPr lang="en-US" baseline="32000"/>
              <a:t>3</a:t>
            </a:r>
            <a:r>
              <a:rPr lang="en-US"/>
              <a:t> (4 in diameter by 206 ft long), the volumetric flow rate is constant and equal to 0.8 ft</a:t>
            </a:r>
            <a:r>
              <a:rPr lang="en-US" baseline="32000"/>
              <a:t>3</a:t>
            </a:r>
            <a:r>
              <a:rPr lang="en-US"/>
              <a:t> min</a:t>
            </a:r>
            <a:r>
              <a:rPr lang="en-US" baseline="32000"/>
              <a:t>-1</a:t>
            </a:r>
            <a:r>
              <a:rPr lang="en-US"/>
              <a:t>. The inlet molar flows of A and B are 0.01 and 0.25 lbmol min</a:t>
            </a:r>
            <a:r>
              <a:rPr lang="en-US" baseline="32000"/>
              <a:t>-1</a:t>
            </a:r>
            <a:r>
              <a:rPr lang="en-US"/>
              <a:t> at a temperature of 600 ºR. The heat of reaction may be taken to be constant and equal to -1.7 x 10</a:t>
            </a:r>
            <a:r>
              <a:rPr lang="en-US" baseline="32000"/>
              <a:t>4</a:t>
            </a:r>
            <a:r>
              <a:rPr lang="en-US"/>
              <a:t> BTU lbmol</a:t>
            </a:r>
            <a:r>
              <a:rPr lang="en-US" baseline="32000"/>
              <a:t>-1</a:t>
            </a:r>
            <a:r>
              <a:rPr lang="en-US"/>
              <a:t>. The heat capacities of A, B and Z are equal to 1000, 180 and 1200 BTU lbmol</a:t>
            </a:r>
            <a:r>
              <a:rPr lang="en-US" baseline="32000"/>
              <a:t>-1</a:t>
            </a:r>
            <a:r>
              <a:rPr lang="en-US"/>
              <a:t> °R</a:t>
            </a:r>
            <a:r>
              <a:rPr lang="en-US" baseline="32000"/>
              <a:t>-1</a:t>
            </a:r>
            <a:r>
              <a:rPr lang="en-US"/>
              <a:t>, respectively, and they may be considered to be independent of temperature. Suppose the feed temperature is suddenly changed to 700 ºR. Plot the temperature as a function of z, 11 minutes after the change.</a:t>
            </a:r>
          </a:p>
          <a:p>
            <a:pPr marL="0" indent="0">
              <a:buNone/>
              <a:tabLst>
                <a:tab pos="9732963" algn="r"/>
                <a:tab pos="9732963" algn="r"/>
              </a:tabLst>
            </a:pPr>
            <a:endParaRPr lang="en-US"/>
          </a:p>
          <a:p>
            <a:pPr marL="0" indent="0">
              <a:buNone/>
              <a:tabLst>
                <a:tab pos="9732963" algn="r"/>
                <a:tab pos="9732963" algn="r"/>
              </a:tabLst>
            </a:pPr>
            <a:r>
              <a:rPr lang="en-US">
                <a:ea typeface="ヒラギノ角ゴ ProN W3" charset="0"/>
                <a:cs typeface="ヒラギノ角ゴ ProN W3" charset="0"/>
              </a:rPr>
              <a:t>A + B ⇄ Z</a:t>
            </a:r>
            <a:r>
              <a:rPr lang="en-US"/>
              <a:t>	(1)</a:t>
            </a:r>
          </a:p>
          <a:p>
            <a:pPr marL="0" indent="0">
              <a:spcBef>
                <a:spcPts val="8900"/>
              </a:spcBef>
              <a:buNone/>
              <a:tabLst>
                <a:tab pos="9732963" algn="r"/>
                <a:tab pos="9732963" algn="r"/>
              </a:tabLst>
            </a:pPr>
            <a:r>
              <a:rPr lang="en-US"/>
              <a:t>	(2)</a:t>
            </a:r>
          </a:p>
        </p:txBody>
      </p:sp>
      <p:pic>
        <p:nvPicPr>
          <p:cNvPr id="27651"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866900" y="6223000"/>
            <a:ext cx="7140575" cy="27987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Rectangle 1"/>
          <p:cNvSpPr>
            <a:spLocks noChangeArrowheads="1"/>
          </p:cNvSpPr>
          <p:nvPr>
            <p:ph type="title"/>
          </p:nvPr>
        </p:nvSpPr>
        <p:spPr>
          <a:ln/>
        </p:spPr>
        <p:txBody>
          <a:bodyPr/>
          <a:lstStyle/>
          <a:p>
            <a:r>
              <a:rPr lang="en-US"/>
              <a:t>Position of the Front</a:t>
            </a:r>
          </a:p>
        </p:txBody>
      </p:sp>
      <p:sp>
        <p:nvSpPr>
          <p:cNvPr id="28674" name="Rectangle 2"/>
          <p:cNvSpPr>
            <a:spLocks noChangeArrowheads="1"/>
          </p:cNvSpPr>
          <p:nvPr>
            <p:ph type="body" idx="1"/>
          </p:nvPr>
        </p:nvSpPr>
        <p:spPr>
          <a:ln/>
        </p:spPr>
        <p:txBody>
          <a:bodyPr/>
          <a:lstStyle/>
          <a:p>
            <a:r>
              <a:rPr lang="en-US"/>
              <a:t>A step change front will propagate through the reactor at a constant velocity equal to the volumetric flow rate divided by the cross-sectional area</a:t>
            </a:r>
          </a:p>
          <a:p>
            <a:pPr marL="762000" lvl="1"/>
            <a:r>
              <a:rPr lang="en-US"/>
              <a:t>The time required for the front to reach the reactor outlet will equal the space time</a:t>
            </a:r>
          </a:p>
          <a:p>
            <a:r>
              <a:rPr lang="en-US"/>
              <a:t>Ahead of the front, the concentration/temperature profile will remain exactly as it was before the change</a:t>
            </a:r>
          </a:p>
          <a:p>
            <a:r>
              <a:rPr lang="en-US"/>
              <a:t>Behind the front, the concentration/temperature profile will be exactly equal to the steady state profile for the feed conditions after the step change</a:t>
            </a:r>
          </a:p>
          <a:p>
            <a:endParaRPr lang="en-US"/>
          </a:p>
          <a:p>
            <a:r>
              <a:rPr lang="en-US"/>
              <a:t>When will the front break through?</a:t>
            </a:r>
          </a:p>
        </p:txBody>
      </p:sp>
    </p:spTree>
  </p:cSld>
  <p:clrMapOvr>
    <a:masterClrMapping/>
  </p:clrMapOvr>
  <p:transition xmlns:p14="http://schemas.microsoft.com/office/powerpoint/2010/mai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Rectangle 1"/>
          <p:cNvSpPr>
            <a:spLocks noChangeArrowheads="1"/>
          </p:cNvSpPr>
          <p:nvPr>
            <p:ph type="title"/>
          </p:nvPr>
        </p:nvSpPr>
        <p:spPr>
          <a:ln/>
        </p:spPr>
        <p:txBody>
          <a:bodyPr/>
          <a:lstStyle/>
          <a:p>
            <a:r>
              <a:rPr lang="en-US"/>
              <a:t>Position of the Front</a:t>
            </a:r>
          </a:p>
        </p:txBody>
      </p:sp>
      <p:sp>
        <p:nvSpPr>
          <p:cNvPr id="29698" name="Rectangle 2"/>
          <p:cNvSpPr>
            <a:spLocks noChangeArrowheads="1"/>
          </p:cNvSpPr>
          <p:nvPr>
            <p:ph type="body" idx="1"/>
          </p:nvPr>
        </p:nvSpPr>
        <p:spPr>
          <a:ln/>
        </p:spPr>
        <p:txBody>
          <a:bodyPr/>
          <a:lstStyle/>
          <a:p>
            <a:r>
              <a:rPr lang="en-US"/>
              <a:t>A step change front will propagate through the reactor at a constant velocity equal to the volumetric flow rate divided by the cross-sectional area</a:t>
            </a:r>
          </a:p>
          <a:p>
            <a:pPr marL="762000" lvl="1"/>
            <a:r>
              <a:rPr lang="en-US"/>
              <a:t>The time required for the front to reach the reactor outlet will equal the space time</a:t>
            </a:r>
          </a:p>
          <a:p>
            <a:r>
              <a:rPr lang="en-US"/>
              <a:t>Ahead of the front, the concentration/temperature profile will remain exactly as it was before the change</a:t>
            </a:r>
          </a:p>
          <a:p>
            <a:r>
              <a:rPr lang="en-US"/>
              <a:t>Behind the front, the concentration/temperature profile will be exactly equal to the steady state profile for the feed conditions after the step change</a:t>
            </a:r>
          </a:p>
          <a:p>
            <a:r>
              <a:rPr lang="en-US"/>
              <a:t>When will the front break through?</a:t>
            </a:r>
          </a:p>
          <a:p>
            <a:pPr marL="762000" lvl="1"/>
            <a:r>
              <a:rPr lang="en-US"/>
              <a:t>It will take one space time, here</a:t>
            </a:r>
          </a:p>
          <a:p>
            <a:pPr marL="1206500" lvl="2">
              <a:spcBef>
                <a:spcPts val="2100"/>
              </a:spcBef>
            </a:pPr>
            <a:r>
              <a:rPr lang="en-US"/>
              <a:t> </a:t>
            </a:r>
          </a:p>
          <a:p>
            <a:pPr marL="1206500" lvl="2">
              <a:spcBef>
                <a:spcPts val="2500"/>
              </a:spcBef>
            </a:pPr>
            <a:r>
              <a:rPr lang="en-US"/>
              <a:t>The front will not have broken through</a:t>
            </a:r>
          </a:p>
          <a:p>
            <a:r>
              <a:rPr lang="en-US"/>
              <a:t>Where will the front be located (i. e. at what value of z)?</a:t>
            </a:r>
          </a:p>
        </p:txBody>
      </p:sp>
      <p:pic>
        <p:nvPicPr>
          <p:cNvPr id="2969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476500" y="5829300"/>
            <a:ext cx="4305300" cy="8509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Rectangle 1"/>
          <p:cNvSpPr>
            <a:spLocks noChangeArrowheads="1"/>
          </p:cNvSpPr>
          <p:nvPr>
            <p:ph type="title"/>
          </p:nvPr>
        </p:nvSpPr>
        <p:spPr>
          <a:ln/>
        </p:spPr>
        <p:txBody>
          <a:bodyPr/>
          <a:lstStyle/>
          <a:p>
            <a:r>
              <a:rPr lang="en-US"/>
              <a:t>Position of the Front</a:t>
            </a:r>
          </a:p>
        </p:txBody>
      </p:sp>
      <p:sp>
        <p:nvSpPr>
          <p:cNvPr id="30722" name="Rectangle 2"/>
          <p:cNvSpPr>
            <a:spLocks noChangeArrowheads="1"/>
          </p:cNvSpPr>
          <p:nvPr>
            <p:ph type="body" idx="1"/>
          </p:nvPr>
        </p:nvSpPr>
        <p:spPr>
          <a:ln/>
        </p:spPr>
        <p:txBody>
          <a:bodyPr/>
          <a:lstStyle/>
          <a:p>
            <a:r>
              <a:rPr lang="en-US"/>
              <a:t>A step change front will propagate through the reactor at a constant velocity equal to the volumetric flow rate divided by the cross-sectional area</a:t>
            </a:r>
          </a:p>
          <a:p>
            <a:pPr marL="762000" lvl="1"/>
            <a:r>
              <a:rPr lang="en-US"/>
              <a:t>The time required for the front to reach the reactor outlet will equal the space time</a:t>
            </a:r>
          </a:p>
          <a:p>
            <a:r>
              <a:rPr lang="en-US"/>
              <a:t>Ahead of the front, the concentration/temperature profile will remain exactly as it was before the change</a:t>
            </a:r>
          </a:p>
          <a:p>
            <a:r>
              <a:rPr lang="en-US"/>
              <a:t>Behind the front, the concentration/temperature profile will be exactly equal to the steady state profile for the feed conditions after the step change</a:t>
            </a:r>
          </a:p>
          <a:p>
            <a:r>
              <a:rPr lang="en-US"/>
              <a:t>When will the front break through?</a:t>
            </a:r>
          </a:p>
          <a:p>
            <a:pPr marL="762000" lvl="1"/>
            <a:r>
              <a:rPr lang="en-US"/>
              <a:t>It will take one space time, here</a:t>
            </a:r>
          </a:p>
          <a:p>
            <a:pPr marL="1206500" lvl="2">
              <a:spcBef>
                <a:spcPts val="2100"/>
              </a:spcBef>
            </a:pPr>
            <a:r>
              <a:rPr lang="en-US"/>
              <a:t> </a:t>
            </a:r>
          </a:p>
          <a:p>
            <a:pPr marL="1206500" lvl="2">
              <a:spcBef>
                <a:spcPts val="2500"/>
              </a:spcBef>
            </a:pPr>
            <a:r>
              <a:rPr lang="en-US"/>
              <a:t>The front will not have broken through</a:t>
            </a:r>
          </a:p>
          <a:p>
            <a:r>
              <a:rPr lang="en-US"/>
              <a:t>Where will the front be located (i. e. at what value of z)?</a:t>
            </a:r>
          </a:p>
          <a:p>
            <a:pPr marL="762000" lvl="1">
              <a:spcBef>
                <a:spcPts val="1200"/>
              </a:spcBef>
            </a:pPr>
            <a:r>
              <a:rPr lang="en-US"/>
              <a:t>The front travels at the same constant velocity as the fluid: </a:t>
            </a:r>
          </a:p>
          <a:p>
            <a:pPr marL="762000" lvl="1">
              <a:spcBef>
                <a:spcPts val="1900"/>
              </a:spcBef>
            </a:pPr>
            <a:r>
              <a:rPr lang="en-US"/>
              <a:t>After 11 minutes at this velocity, the front will have moved to </a:t>
            </a:r>
            <a:r>
              <a:rPr lang="en-US" i="1"/>
              <a:t>z</a:t>
            </a:r>
            <a:r>
              <a:rPr lang="en-US"/>
              <a:t> = 11 </a:t>
            </a:r>
            <a:r>
              <a:rPr lang="en-US" i="1"/>
              <a:t>v</a:t>
            </a:r>
          </a:p>
        </p:txBody>
      </p:sp>
      <p:pic>
        <p:nvPicPr>
          <p:cNvPr id="30723"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476500" y="5892800"/>
            <a:ext cx="4305300" cy="8509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30724"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7988300" y="7391400"/>
            <a:ext cx="1038225"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solidFill>
                  <a:srgbClr val="B3B3B3"/>
                </a:solidFill>
              </a:rPr>
              <a:t>C. Continuous Flow Stirred Tank Reactors</a:t>
            </a:r>
          </a:p>
          <a:p>
            <a:pPr marL="762000" lvl="1"/>
            <a:r>
              <a:rPr lang="en-US"/>
              <a:t>D. Plug Flow Reactors</a:t>
            </a:r>
          </a:p>
          <a:p>
            <a:pPr marL="1206500" lvl="2">
              <a:buClr>
                <a:srgbClr val="B3B3B3"/>
              </a:buClr>
            </a:pPr>
            <a:r>
              <a:rPr lang="en-US">
                <a:solidFill>
                  <a:srgbClr val="B3B3B3"/>
                </a:solidFill>
              </a:rPr>
              <a:t>25. Reaction Engineering of PFRs</a:t>
            </a:r>
          </a:p>
          <a:p>
            <a:pPr marL="1206500" lvl="2">
              <a:buClr>
                <a:srgbClr val="B3B3B3"/>
              </a:buClr>
            </a:pPr>
            <a:r>
              <a:rPr lang="en-US">
                <a:solidFill>
                  <a:srgbClr val="B3B3B3"/>
                </a:solidFill>
              </a:rPr>
              <a:t>26. Analysis of Steady State PFRs</a:t>
            </a:r>
          </a:p>
          <a:p>
            <a:pPr marL="1206500" lvl="2"/>
            <a:r>
              <a:rPr lang="en-US"/>
              <a:t>27. Analysis of Transient PFRs</a:t>
            </a:r>
          </a:p>
          <a:p>
            <a:pPr marL="762000" lvl="1"/>
            <a:r>
              <a:rPr lang="en-US"/>
              <a:t>E. Matching Reactors to Reactions</a:t>
            </a:r>
          </a:p>
          <a:p>
            <a:r>
              <a:rPr lang="en-US"/>
              <a:t>Part IV - Non-Ideal Reactions and Reactors</a:t>
            </a:r>
          </a:p>
        </p:txBody>
      </p:sp>
    </p:spTree>
  </p:cSld>
  <p:clrMapOvr>
    <a:masterClrMapping/>
  </p:clrMapOvr>
  <p:transition xmlns:p14="http://schemas.microsoft.com/office/powerpoint/2010/mai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ChangeArrowheads="1"/>
          </p:cNvSpPr>
          <p:nvPr>
            <p:ph type="title"/>
          </p:nvPr>
        </p:nvSpPr>
        <p:spPr>
          <a:ln/>
        </p:spPr>
        <p:txBody>
          <a:bodyPr/>
          <a:lstStyle/>
          <a:p>
            <a:r>
              <a:rPr lang="en-US"/>
              <a:t>To Generate the Requested Plot</a:t>
            </a:r>
          </a:p>
        </p:txBody>
      </p:sp>
      <p:sp>
        <p:nvSpPr>
          <p:cNvPr id="31746" name="Rectangle 2"/>
          <p:cNvSpPr>
            <a:spLocks noChangeArrowheads="1"/>
          </p:cNvSpPr>
          <p:nvPr>
            <p:ph type="body" idx="1"/>
          </p:nvPr>
        </p:nvSpPr>
        <p:spPr>
          <a:ln/>
        </p:spPr>
        <p:txBody>
          <a:bodyPr/>
          <a:lstStyle/>
          <a:p>
            <a:r>
              <a:rPr lang="en-US"/>
              <a:t>Plot the steady state temperature profile corresponding to the feed temperature after the change from z = 0 to the position of the front</a:t>
            </a:r>
          </a:p>
          <a:p>
            <a:r>
              <a:rPr lang="en-US"/>
              <a:t>Plot the steady state temperature profile that existed prior to the change from the position of the front to z = L</a:t>
            </a:r>
          </a:p>
          <a:p>
            <a:r>
              <a:rPr lang="en-US"/>
              <a:t>To calculate each steady state profile</a:t>
            </a:r>
          </a:p>
          <a:p>
            <a:pPr marL="762000" lvl="1"/>
            <a:r>
              <a:rPr lang="en-US"/>
              <a:t>Write the steady state mole and energy balances</a:t>
            </a:r>
          </a:p>
          <a:p>
            <a:pPr marL="762000" lvl="1"/>
            <a:r>
              <a:rPr lang="en-US"/>
              <a:t>Identify the independent and dependent variables</a:t>
            </a:r>
          </a:p>
          <a:p>
            <a:pPr marL="762000" lvl="1"/>
            <a:r>
              <a:rPr lang="en-US"/>
              <a:t>Specify initial conditions for the independent and dependent variables</a:t>
            </a:r>
          </a:p>
          <a:p>
            <a:pPr marL="762000" lvl="1"/>
            <a:r>
              <a:rPr lang="en-US"/>
              <a:t>Specify the final value of either the independent variable or one of the dependent variables</a:t>
            </a:r>
          </a:p>
          <a:p>
            <a:pPr marL="762000" lvl="1"/>
            <a:r>
              <a:rPr lang="en-US"/>
              <a:t>Provide code that is given the values of the independent and dependent variables and uses that input to evaluate each of the design equations, when written in the standard form</a:t>
            </a:r>
          </a:p>
        </p:txBody>
      </p:sp>
    </p:spTree>
  </p:cSld>
  <p:clrMapOvr>
    <a:masterClrMapping/>
  </p:clrMapOvr>
  <p:transition xmlns:p14="http://schemas.microsoft.com/office/powerpoint/2010/mai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1"/>
          <p:cNvSpPr>
            <a:spLocks noChangeArrowheads="1"/>
          </p:cNvSpPr>
          <p:nvPr>
            <p:ph type="title"/>
          </p:nvPr>
        </p:nvSpPr>
        <p:spPr>
          <a:ln/>
        </p:spPr>
        <p:txBody>
          <a:bodyPr/>
          <a:lstStyle/>
          <a:p>
            <a:r>
              <a:rPr lang="en-US"/>
              <a:t>Where </a:t>
            </a:r>
            <a:r>
              <a:rPr lang="en-US" smtClean="0"/>
              <a:t>We</a:t>
            </a:r>
            <a:r>
              <a:rPr lang="en-US" smtClean="0">
                <a:latin typeface="Arial"/>
              </a:rPr>
              <a:t>’</a:t>
            </a:r>
            <a:r>
              <a:rPr lang="en-US" smtClean="0"/>
              <a:t>re </a:t>
            </a:r>
            <a:r>
              <a:rPr lang="en-US"/>
              <a:t>Going</a:t>
            </a:r>
          </a:p>
        </p:txBody>
      </p:sp>
      <p:sp>
        <p:nvSpPr>
          <p:cNvPr id="32770"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solidFill>
                  <a:srgbClr val="B3B3B3"/>
                </a:solidFill>
              </a:rPr>
              <a:t>C. Continuous Flow Stirred Tank Reactors</a:t>
            </a:r>
          </a:p>
          <a:p>
            <a:pPr marL="762000" lvl="1"/>
            <a:r>
              <a:rPr lang="en-US">
                <a:solidFill>
                  <a:srgbClr val="B3B3B3"/>
                </a:solidFill>
              </a:rPr>
              <a:t>D. Plug Flow Reactors</a:t>
            </a:r>
          </a:p>
          <a:p>
            <a:pPr marL="1206500" lvl="2">
              <a:buClr>
                <a:srgbClr val="B3B3B3"/>
              </a:buClr>
            </a:pPr>
            <a:r>
              <a:rPr lang="en-US">
                <a:solidFill>
                  <a:srgbClr val="B3B3B3"/>
                </a:solidFill>
              </a:rPr>
              <a:t>25. Reaction Engineering of PFRs</a:t>
            </a:r>
          </a:p>
          <a:p>
            <a:pPr marL="1206500" lvl="2">
              <a:buClr>
                <a:srgbClr val="B3B3B3"/>
              </a:buClr>
            </a:pPr>
            <a:r>
              <a:rPr lang="en-US">
                <a:solidFill>
                  <a:srgbClr val="B3B3B3"/>
                </a:solidFill>
              </a:rPr>
              <a:t>26. Analysis of Steady State PFRs</a:t>
            </a:r>
          </a:p>
          <a:p>
            <a:pPr marL="1206500" lvl="2">
              <a:buClr>
                <a:srgbClr val="B3B3B3"/>
              </a:buClr>
            </a:pPr>
            <a:r>
              <a:rPr lang="en-US">
                <a:solidFill>
                  <a:srgbClr val="B3B3B3"/>
                </a:solidFill>
              </a:rPr>
              <a:t>27. Analysis of Transient PFRs</a:t>
            </a:r>
          </a:p>
          <a:p>
            <a:pPr marL="762000" lvl="1"/>
            <a:r>
              <a:rPr lang="en-US"/>
              <a:t>E. Matching Reactors to Reactions</a:t>
            </a:r>
          </a:p>
          <a:p>
            <a:pPr marL="1206500" lvl="2"/>
            <a:r>
              <a:rPr lang="en-US"/>
              <a:t>28. Choosing a Reactor Type</a:t>
            </a:r>
          </a:p>
          <a:p>
            <a:pPr marL="1206500" lvl="2"/>
            <a:r>
              <a:rPr lang="en-US"/>
              <a:t>29. Multiple Reactor Networks</a:t>
            </a:r>
          </a:p>
          <a:p>
            <a:pPr marL="1206500" lvl="2"/>
            <a:r>
              <a:rPr lang="en-US"/>
              <a:t>30. Thermal Back-Mixing in a PFR</a:t>
            </a:r>
          </a:p>
          <a:p>
            <a:pPr marL="1206500" lvl="2"/>
            <a:r>
              <a:rPr lang="en-US"/>
              <a:t>31. Back-Mixing in a PFR via Recycle</a:t>
            </a:r>
          </a:p>
          <a:p>
            <a:pPr marL="1206500" lvl="2"/>
            <a:r>
              <a:rPr lang="en-US"/>
              <a:t>32. Ideal Semi-Batch Reactors</a:t>
            </a:r>
          </a:p>
          <a:p>
            <a:r>
              <a:rPr lang="en-US"/>
              <a:t>Part IV - Non-Ideal Reactions and Reactors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ChangeArrowheads="1"/>
          </p:cNvSpPr>
          <p:nvPr>
            <p:ph type="title"/>
          </p:nvPr>
        </p:nvSpPr>
        <p:spPr>
          <a:ln/>
        </p:spPr>
        <p:txBody>
          <a:bodyPr/>
          <a:lstStyle/>
          <a:p>
            <a:r>
              <a:rPr lang="en-US"/>
              <a:t>Transient PFR Design Equations</a:t>
            </a:r>
          </a:p>
        </p:txBody>
      </p:sp>
      <p:sp>
        <p:nvSpPr>
          <p:cNvPr id="14338" name="Rectangle 2"/>
          <p:cNvSpPr>
            <a:spLocks noChangeArrowheads="1"/>
          </p:cNvSpPr>
          <p:nvPr>
            <p:ph type="body" idx="1"/>
          </p:nvPr>
        </p:nvSpPr>
        <p:spPr>
          <a:xfrm>
            <a:off x="1270000" y="1155700"/>
            <a:ext cx="10464800" cy="7759700"/>
          </a:xfrm>
          <a:ln/>
        </p:spPr>
        <p:txBody>
          <a:bodyPr/>
          <a:lstStyle/>
          <a:p>
            <a:r>
              <a:rPr lang="en-US" dirty="0"/>
              <a:t>Mole balance:</a:t>
            </a:r>
          </a:p>
          <a:p>
            <a:pPr>
              <a:spcBef>
                <a:spcPts val="3900"/>
              </a:spcBef>
            </a:pPr>
            <a:r>
              <a:rPr lang="en-US" dirty="0"/>
              <a:t>Energy balance:</a:t>
            </a:r>
          </a:p>
          <a:p>
            <a:pPr>
              <a:spcBef>
                <a:spcPts val="11900"/>
              </a:spcBef>
            </a:pPr>
            <a:r>
              <a:rPr lang="en-US" dirty="0"/>
              <a:t>Initial conditions</a:t>
            </a:r>
          </a:p>
          <a:p>
            <a:pPr marL="762000" lvl="1"/>
            <a:r>
              <a:rPr lang="en-US" dirty="0"/>
              <a:t>Values of the dependent variables (</a:t>
            </a:r>
            <a:r>
              <a:rPr lang="en-US" i="1" dirty="0" err="1"/>
              <a:t>ṅ</a:t>
            </a:r>
            <a:r>
              <a:rPr lang="en-US" i="1" baseline="-6000" dirty="0" err="1"/>
              <a:t>i</a:t>
            </a:r>
            <a:r>
              <a:rPr lang="en-US" dirty="0"/>
              <a:t> and </a:t>
            </a:r>
            <a:r>
              <a:rPr lang="en-US" i="1" dirty="0"/>
              <a:t>T</a:t>
            </a:r>
            <a:r>
              <a:rPr lang="en-US" dirty="0"/>
              <a:t>) at all values of </a:t>
            </a:r>
            <a:r>
              <a:rPr lang="en-US" i="1" dirty="0"/>
              <a:t>z</a:t>
            </a:r>
            <a:r>
              <a:rPr lang="en-US" dirty="0"/>
              <a:t> in the instant after the change at </a:t>
            </a:r>
            <a:r>
              <a:rPr lang="en-US" i="1" dirty="0"/>
              <a:t>t</a:t>
            </a:r>
            <a:r>
              <a:rPr lang="en-US" dirty="0"/>
              <a:t> = 0</a:t>
            </a:r>
          </a:p>
          <a:p>
            <a:r>
              <a:rPr lang="en-US" dirty="0"/>
              <a:t>Boundary conditions</a:t>
            </a:r>
          </a:p>
          <a:p>
            <a:pPr marL="762000" lvl="1"/>
            <a:r>
              <a:rPr lang="en-US" dirty="0"/>
              <a:t>Value of the dependent variables at one fixed position (usually the inlet) as a function of time since the change</a:t>
            </a:r>
          </a:p>
          <a:p>
            <a:r>
              <a:rPr lang="en-US" dirty="0"/>
              <a:t>Fronts - a special kind of PFR transient</a:t>
            </a:r>
          </a:p>
          <a:p>
            <a:pPr marL="762000" lvl="1"/>
            <a:r>
              <a:rPr lang="en-US" dirty="0"/>
              <a:t>The transient is initiated by a step change at the reactor inlet</a:t>
            </a:r>
          </a:p>
          <a:p>
            <a:pPr marL="762000" lvl="1"/>
            <a:r>
              <a:rPr lang="en-US" dirty="0"/>
              <a:t>The step change is not </a:t>
            </a:r>
            <a:r>
              <a:rPr lang="en-US" dirty="0" smtClean="0">
                <a:latin typeface="Arial"/>
              </a:rPr>
              <a:t>“</a:t>
            </a:r>
            <a:r>
              <a:rPr lang="en-US" dirty="0" smtClean="0"/>
              <a:t>felt</a:t>
            </a:r>
            <a:r>
              <a:rPr lang="en-US" dirty="0" smtClean="0">
                <a:latin typeface="Arial"/>
              </a:rPr>
              <a:t>”</a:t>
            </a:r>
            <a:r>
              <a:rPr lang="en-US" dirty="0" smtClean="0"/>
              <a:t> </a:t>
            </a:r>
            <a:r>
              <a:rPr lang="en-US" dirty="0"/>
              <a:t>by any of the fluid within the reactor</a:t>
            </a:r>
          </a:p>
          <a:p>
            <a:pPr marL="762000" lvl="1"/>
            <a:r>
              <a:rPr lang="en-US" dirty="0"/>
              <a:t>The front moves through the reactor with a velocity equal to the fluid flow rate</a:t>
            </a:r>
          </a:p>
          <a:p>
            <a:pPr marL="762000" lvl="1"/>
            <a:r>
              <a:rPr lang="en-US" dirty="0"/>
              <a:t>The concentration and temperature profiles ahead of the front are equal to the steady state profile prior to the step change</a:t>
            </a:r>
          </a:p>
          <a:p>
            <a:pPr marL="762000" lvl="1"/>
            <a:r>
              <a:rPr lang="en-US" dirty="0"/>
              <a:t>The concentration and temperature profiles behind the front are equal to the steady state profile at the inlet conditions after the change</a:t>
            </a:r>
          </a:p>
        </p:txBody>
      </p:sp>
      <p:pic>
        <p:nvPicPr>
          <p:cNvPr id="14339"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3683000" y="952500"/>
            <a:ext cx="5624513" cy="1130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4340" name="Picture 4"/>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625600" y="2451100"/>
            <a:ext cx="10609263" cy="1385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ChangeArrowheads="1"/>
          </p:cNvSpPr>
          <p:nvPr>
            <p:ph type="title"/>
          </p:nvPr>
        </p:nvSpPr>
        <p:spPr>
          <a:ln/>
        </p:spPr>
        <p:txBody>
          <a:bodyPr/>
          <a:lstStyle/>
          <a:p>
            <a:r>
              <a:rPr lang="en-US"/>
              <a:t>Activity 27.1</a:t>
            </a:r>
          </a:p>
        </p:txBody>
      </p:sp>
      <p:sp>
        <p:nvSpPr>
          <p:cNvPr id="16386" name="Rectangle 2"/>
          <p:cNvSpPr>
            <a:spLocks noChangeArrowheads="1"/>
          </p:cNvSpPr>
          <p:nvPr>
            <p:ph type="body" idx="1"/>
          </p:nvPr>
        </p:nvSpPr>
        <p:spPr>
          <a:ln/>
        </p:spPr>
        <p:txBody>
          <a:bodyPr/>
          <a:lstStyle/>
          <a:p>
            <a:pPr marL="0" indent="0">
              <a:buNone/>
              <a:tabLst>
                <a:tab pos="9732963" algn="r"/>
              </a:tabLst>
            </a:pPr>
            <a:r>
              <a:rPr lang="en-US"/>
              <a:t>First order, liquid phase reaction (1) takes place in a steady state PFR. The reactor is cooled by a fluid circulating outside the reactor at 100 ºC. Suppose that suddenly the cooling fluid temperature dropped to 30 ºC while all other operating parameters remained the same. Would the transient take the form of a step change front that propagates from the reactor inlet to the outlet?</a:t>
            </a:r>
          </a:p>
          <a:p>
            <a:pPr marL="0" indent="0">
              <a:buNone/>
              <a:tabLst>
                <a:tab pos="9732963" algn="r"/>
              </a:tabLst>
            </a:pPr>
            <a:endParaRPr lang="en-US"/>
          </a:p>
          <a:p>
            <a:pPr marL="0" indent="0">
              <a:buNone/>
              <a:tabLst>
                <a:tab pos="9732963" algn="r"/>
              </a:tabLst>
            </a:pPr>
            <a:r>
              <a:rPr lang="en-US">
                <a:cs typeface="Lucida Grande" charset="0"/>
              </a:rPr>
              <a:t>A → R</a:t>
            </a:r>
            <a:r>
              <a:rPr lang="en-US"/>
              <a:t>	(1)</a:t>
            </a:r>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ChangeArrowheads="1"/>
          </p:cNvSpPr>
          <p:nvPr>
            <p:ph type="title"/>
          </p:nvPr>
        </p:nvSpPr>
        <p:spPr>
          <a:ln/>
        </p:spPr>
        <p:txBody>
          <a:bodyPr/>
          <a:lstStyle/>
          <a:p>
            <a:r>
              <a:rPr lang="en-US"/>
              <a:t>Activity 27.1</a:t>
            </a:r>
          </a:p>
        </p:txBody>
      </p:sp>
      <p:sp>
        <p:nvSpPr>
          <p:cNvPr id="17410" name="Rectangle 2"/>
          <p:cNvSpPr>
            <a:spLocks noChangeArrowheads="1"/>
          </p:cNvSpPr>
          <p:nvPr>
            <p:ph type="body" idx="1"/>
          </p:nvPr>
        </p:nvSpPr>
        <p:spPr>
          <a:ln/>
        </p:spPr>
        <p:txBody>
          <a:bodyPr/>
          <a:lstStyle/>
          <a:p>
            <a:pPr marL="0" indent="0">
              <a:buNone/>
              <a:tabLst>
                <a:tab pos="9732963" algn="r"/>
              </a:tabLst>
            </a:pPr>
            <a:r>
              <a:rPr lang="en-US"/>
              <a:t>First order, liquid phase reaction (1) takes place in a steady state PFR. The reactor is cooled by a fluid circulating outside the reactor at 100 ºC. Suppose that suddenly the cooling fluid temperature dropped to 30 ºC while all other operating parameters remained the same. Would the transient take the form of a step change front that propagates from the reactor inlet to the outlet?</a:t>
            </a:r>
          </a:p>
          <a:p>
            <a:pPr marL="0" indent="0">
              <a:buNone/>
              <a:tabLst>
                <a:tab pos="9732963" algn="r"/>
              </a:tabLst>
            </a:pPr>
            <a:endParaRPr lang="en-US"/>
          </a:p>
          <a:p>
            <a:pPr marL="0" indent="0">
              <a:buNone/>
              <a:tabLst>
                <a:tab pos="9732963" algn="r"/>
              </a:tabLst>
            </a:pPr>
            <a:r>
              <a:rPr lang="en-US">
                <a:cs typeface="Lucida Grande" charset="0"/>
              </a:rPr>
              <a:t>A → R</a:t>
            </a:r>
            <a:r>
              <a:rPr lang="en-US"/>
              <a:t>	(1)</a:t>
            </a:r>
          </a:p>
          <a:p>
            <a:pPr marL="0" indent="0">
              <a:buNone/>
              <a:tabLst>
                <a:tab pos="9732963" algn="r"/>
              </a:tabLst>
            </a:pPr>
            <a:endParaRPr lang="en-US"/>
          </a:p>
          <a:p>
            <a:pPr marL="0" indent="0">
              <a:buNone/>
              <a:tabLst>
                <a:tab pos="9732963" algn="r"/>
              </a:tabLst>
            </a:pPr>
            <a:r>
              <a:rPr lang="en-US"/>
              <a:t>Fluid that is already inside the reactor </a:t>
            </a:r>
            <a:r>
              <a:rPr lang="en-US" i="1" u="sng"/>
              <a:t>will</a:t>
            </a:r>
            <a:r>
              <a:rPr lang="en-US"/>
              <a:t> be affected by this change. As a consequence, that fluid will not follow the steady state profiles of molar flow rates and temperature that existed prior to the change as it continues to flow through the reactor. Therefore, the transient will not take the form of a step change front that propagates from the reactor inlet to the outlet</a:t>
            </a:r>
          </a:p>
        </p:txBody>
      </p:sp>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1"/>
          <p:cNvSpPr>
            <a:spLocks noChangeArrowheads="1"/>
          </p:cNvSpPr>
          <p:nvPr>
            <p:ph type="body" idx="1"/>
          </p:nvPr>
        </p:nvSpPr>
        <p:spPr>
          <a:ln/>
        </p:spPr>
        <p:txBody>
          <a:bodyPr/>
          <a:lstStyle/>
          <a:p>
            <a:r>
              <a:rPr lang="en-US"/>
              <a:t>Suppose the reactor properties (</a:t>
            </a:r>
            <a:r>
              <a:rPr lang="en-US" i="1"/>
              <a:t>D</a:t>
            </a:r>
            <a:r>
              <a:rPr lang="en-US"/>
              <a:t>, </a:t>
            </a:r>
            <a:r>
              <a:rPr lang="en-US" i="1"/>
              <a:t>L</a:t>
            </a:r>
            <a:r>
              <a:rPr lang="en-US"/>
              <a:t> and </a:t>
            </a:r>
            <a:r>
              <a:rPr lang="en-US" i="1"/>
              <a:t>U</a:t>
            </a:r>
            <a:r>
              <a:rPr lang="en-US"/>
              <a:t>) are known and that the volume specific heat capacity and density (     and </a:t>
            </a:r>
            <a:r>
              <a:rPr lang="en-US" i="1"/>
              <a:t>ρ</a:t>
            </a:r>
            <a:r>
              <a:rPr lang="en-US"/>
              <a:t>) are known and constant. If </a:t>
            </a:r>
            <a:r>
              <a:rPr lang="en-US" i="1"/>
              <a:t>ṅ</a:t>
            </a:r>
            <a:r>
              <a:rPr lang="en-US" i="1" baseline="-6000"/>
              <a:t>i,ss</a:t>
            </a:r>
            <a:r>
              <a:rPr lang="en-US"/>
              <a:t>(</a:t>
            </a:r>
            <a:r>
              <a:rPr lang="en-US" i="1"/>
              <a:t>z</a:t>
            </a:r>
            <a:r>
              <a:rPr lang="en-US"/>
              <a:t>) and </a:t>
            </a:r>
            <a:r>
              <a:rPr lang="en-US" i="1"/>
              <a:t>T</a:t>
            </a:r>
            <a:r>
              <a:rPr lang="en-US" i="1" baseline="-6000"/>
              <a:t>ss</a:t>
            </a:r>
            <a:r>
              <a:rPr lang="en-US"/>
              <a:t>(</a:t>
            </a:r>
            <a:r>
              <a:rPr lang="en-US" i="1"/>
              <a:t>z</a:t>
            </a:r>
            <a:r>
              <a:rPr lang="en-US"/>
              <a:t>) are the known steady state profiles of the molar flow rates and temperature prior to the change,   is the constant volumetric flow rate, </a:t>
            </a:r>
            <a:r>
              <a:rPr lang="en-US" i="1"/>
              <a:t>k</a:t>
            </a:r>
            <a:r>
              <a:rPr lang="en-US" baseline="-6000"/>
              <a:t>0</a:t>
            </a:r>
            <a:r>
              <a:rPr lang="en-US"/>
              <a:t> is the pre-exponential factor and </a:t>
            </a:r>
            <a:r>
              <a:rPr lang="en-US" i="1"/>
              <a:t>E</a:t>
            </a:r>
            <a:r>
              <a:rPr lang="en-US"/>
              <a:t> is the activation energy, write the transient mole and energy balances that are needed to model the transient response to the change assuming that the pressure drop is negligible.</a:t>
            </a:r>
          </a:p>
        </p:txBody>
      </p:sp>
      <p:pic>
        <p:nvPicPr>
          <p:cNvPr id="1843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7378700" y="800100"/>
            <a:ext cx="436563" cy="546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8435"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8788400" y="1524000"/>
            <a:ext cx="327025" cy="4095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1"/>
          <p:cNvSpPr>
            <a:spLocks noChangeArrowheads="1"/>
          </p:cNvSpPr>
          <p:nvPr>
            <p:ph type="body" idx="1"/>
          </p:nvPr>
        </p:nvSpPr>
        <p:spPr>
          <a:ln/>
        </p:spPr>
        <p:txBody>
          <a:bodyPr/>
          <a:lstStyle/>
          <a:p>
            <a:r>
              <a:rPr lang="en-US"/>
              <a:t>Suppose the reactor properties (</a:t>
            </a:r>
            <a:r>
              <a:rPr lang="en-US" i="1"/>
              <a:t>D</a:t>
            </a:r>
            <a:r>
              <a:rPr lang="en-US"/>
              <a:t>, </a:t>
            </a:r>
            <a:r>
              <a:rPr lang="en-US" i="1"/>
              <a:t>L</a:t>
            </a:r>
            <a:r>
              <a:rPr lang="en-US"/>
              <a:t> and </a:t>
            </a:r>
            <a:r>
              <a:rPr lang="en-US" i="1"/>
              <a:t>U</a:t>
            </a:r>
            <a:r>
              <a:rPr lang="en-US"/>
              <a:t>) are known and that the volume specific heat capacity and density (     and </a:t>
            </a:r>
            <a:r>
              <a:rPr lang="en-US" i="1"/>
              <a:t>ρ</a:t>
            </a:r>
            <a:r>
              <a:rPr lang="en-US"/>
              <a:t>) are known and constant. If </a:t>
            </a:r>
            <a:r>
              <a:rPr lang="en-US" i="1"/>
              <a:t>ṅ</a:t>
            </a:r>
            <a:r>
              <a:rPr lang="en-US" i="1" baseline="-6000"/>
              <a:t>i,ss</a:t>
            </a:r>
            <a:r>
              <a:rPr lang="en-US"/>
              <a:t>(</a:t>
            </a:r>
            <a:r>
              <a:rPr lang="en-US" i="1"/>
              <a:t>z</a:t>
            </a:r>
            <a:r>
              <a:rPr lang="en-US"/>
              <a:t>) and </a:t>
            </a:r>
            <a:r>
              <a:rPr lang="en-US" i="1"/>
              <a:t>T</a:t>
            </a:r>
            <a:r>
              <a:rPr lang="en-US" i="1" baseline="-6000"/>
              <a:t>ss</a:t>
            </a:r>
            <a:r>
              <a:rPr lang="en-US"/>
              <a:t>(</a:t>
            </a:r>
            <a:r>
              <a:rPr lang="en-US" i="1"/>
              <a:t>z</a:t>
            </a:r>
            <a:r>
              <a:rPr lang="en-US"/>
              <a:t>) are the known steady state profiles of the molar flow rates and temperature prior to the change,   is the constant volumetric flow rate, </a:t>
            </a:r>
            <a:r>
              <a:rPr lang="en-US" i="1"/>
              <a:t>k</a:t>
            </a:r>
            <a:r>
              <a:rPr lang="en-US" baseline="-6000"/>
              <a:t>0</a:t>
            </a:r>
            <a:r>
              <a:rPr lang="en-US"/>
              <a:t> is the pre-exponential factor and </a:t>
            </a:r>
            <a:r>
              <a:rPr lang="en-US" i="1"/>
              <a:t>E</a:t>
            </a:r>
            <a:r>
              <a:rPr lang="en-US"/>
              <a:t> is the activation energy, write the transient mole and energy balances that are needed to model the transient response to the change assuming that the pressure drop is negligible.</a:t>
            </a:r>
          </a:p>
          <a:p>
            <a:r>
              <a:rPr lang="en-US"/>
              <a:t>General mole balance:</a:t>
            </a:r>
          </a:p>
          <a:p>
            <a:pPr marL="762000" lvl="1">
              <a:spcBef>
                <a:spcPts val="4000"/>
              </a:spcBef>
            </a:pPr>
            <a:r>
              <a:rPr lang="en-US"/>
              <a:t>Noting the volumetric flow rate is constant and the reaction is first order, mole balances on A and R can be written</a:t>
            </a:r>
          </a:p>
        </p:txBody>
      </p:sp>
      <p:pic>
        <p:nvPicPr>
          <p:cNvPr id="19458"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775200" y="3263900"/>
            <a:ext cx="5624513" cy="11303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9459"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7378700" y="800100"/>
            <a:ext cx="436563" cy="5461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9460"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8788400" y="1524000"/>
            <a:ext cx="327025" cy="4095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9461" name="Picture 5"/>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3035300" y="5029200"/>
            <a:ext cx="5126038" cy="9017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19462" name="Picture 6"/>
          <p:cNvPicPr>
            <a:picLocks noChangeAspect="1" noChangeArrowheads="1"/>
          </p:cNvPicPr>
          <p:nvPr/>
        </p:nvPicPr>
        <p:blipFill>
          <a:blip r:embed="rId6">
            <a:extLst>
              <a:ext uri="{28A0092B-C50C-407E-A947-70E740481C1C}">
                <a14:useLocalDpi xmlns:a14="http://schemas.microsoft.com/office/drawing/2010/main" val="0"/>
              </a:ext>
            </a:extLst>
          </a:blip>
          <a:srcRect/>
          <a:stretch>
            <a:fillRect/>
          </a:stretch>
        </p:blipFill>
        <p:spPr bwMode="auto">
          <a:xfrm>
            <a:off x="3035300" y="5943600"/>
            <a:ext cx="4919663" cy="9017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1"/>
          <p:cNvSpPr>
            <a:spLocks noChangeArrowheads="1"/>
          </p:cNvSpPr>
          <p:nvPr>
            <p:ph type="body" idx="1"/>
          </p:nvPr>
        </p:nvSpPr>
        <p:spPr>
          <a:ln/>
        </p:spPr>
        <p:txBody>
          <a:bodyPr/>
          <a:lstStyle/>
          <a:p>
            <a:r>
              <a:rPr lang="en-US"/>
              <a:t>General energy balance:</a:t>
            </a:r>
          </a:p>
          <a:p>
            <a:pPr marL="762000" lvl="1">
              <a:spcBef>
                <a:spcPts val="11900"/>
              </a:spcBef>
            </a:pPr>
            <a:r>
              <a:rPr lang="en-US"/>
              <a:t>Noting that in addition, P is constant, the energy balance can be written</a:t>
            </a:r>
          </a:p>
          <a:p>
            <a:pPr marL="1206500" lvl="2">
              <a:spcBef>
                <a:spcPts val="10000"/>
              </a:spcBef>
            </a:pPr>
            <a:r>
              <a:rPr lang="en-US"/>
              <a:t>We are analyzing the transient after the change, so </a:t>
            </a:r>
            <a:r>
              <a:rPr lang="en-US" i="1"/>
              <a:t>T</a:t>
            </a:r>
            <a:r>
              <a:rPr lang="en-US" i="1" baseline="-6000"/>
              <a:t>e</a:t>
            </a:r>
            <a:r>
              <a:rPr lang="en-US"/>
              <a:t> = 30 ºC</a:t>
            </a:r>
          </a:p>
        </p:txBody>
      </p:sp>
      <p:pic>
        <p:nvPicPr>
          <p:cNvPr id="20482"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193800" y="889000"/>
            <a:ext cx="10609263" cy="1385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pic>
        <p:nvPicPr>
          <p:cNvPr id="20483"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2489200" y="2819400"/>
            <a:ext cx="8013700" cy="923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a:tailEnd/>
              </a14:hiddenLine>
            </a:ext>
          </a:extLst>
        </p:spPr>
      </p:pic>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a:themeElements>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Title &amp; Bullets - Left">
  <a:themeElements>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1</TotalTime>
  <Pages>0</Pages>
  <Words>2321</Words>
  <Characters>0</Characters>
  <Application>Microsoft Macintosh PowerPoint</Application>
  <PresentationFormat>Custom</PresentationFormat>
  <Lines>0</Lines>
  <Paragraphs>139</Paragraphs>
  <Slides>21</Slides>
  <Notes>0</Notes>
  <HiddenSlides>0</HiddenSlides>
  <MMClips>0</MMClips>
  <ScaleCrop>false</ScaleCrop>
  <HeadingPairs>
    <vt:vector size="6" baseType="variant">
      <vt:variant>
        <vt:lpstr>Fonts Used</vt:lpstr>
      </vt:variant>
      <vt:variant>
        <vt:i4>6</vt:i4>
      </vt:variant>
      <vt:variant>
        <vt:lpstr>Theme</vt:lpstr>
      </vt:variant>
      <vt:variant>
        <vt:i4>11</vt:i4>
      </vt:variant>
      <vt:variant>
        <vt:lpstr>Slide Titles</vt:lpstr>
      </vt:variant>
      <vt:variant>
        <vt:i4>21</vt:i4>
      </vt:variant>
    </vt:vector>
  </HeadingPairs>
  <TitlesOfParts>
    <vt:vector size="38" baseType="lpstr">
      <vt:lpstr>Helvetica</vt:lpstr>
      <vt:lpstr>Heiti SC Light</vt:lpstr>
      <vt:lpstr>Heiti SC Medium</vt:lpstr>
      <vt:lpstr>Lucida Grande</vt:lpstr>
      <vt:lpstr>Gill Sans</vt:lpstr>
      <vt:lpstr>ヒラギノ角ゴ ProN W3</vt:lpstr>
      <vt:lpstr>Title &amp; Subtitle</vt:lpstr>
      <vt:lpstr>Title &amp; Bullets</vt:lpstr>
      <vt:lpstr>Title - Top</vt:lpstr>
      <vt:lpstr>Bullets</vt:lpstr>
      <vt:lpstr>Photo - Vertical</vt:lpstr>
      <vt:lpstr>Photo - Horizontal</vt:lpstr>
      <vt:lpstr>Blank</vt:lpstr>
      <vt:lpstr>Title &amp; Bullets - Left</vt:lpstr>
      <vt:lpstr>Title &amp; Bullets - 2 Column</vt:lpstr>
      <vt:lpstr>Title &amp; Bullets - Right</vt:lpstr>
      <vt:lpstr>Title, Bullets &amp; Photo</vt:lpstr>
      <vt:lpstr>A First Course on Kinetics and Reaction Engineering</vt:lpstr>
      <vt:lpstr>Where We’re Going</vt:lpstr>
      <vt:lpstr>Transient PFR Design Equations</vt:lpstr>
      <vt:lpstr>Questions?</vt:lpstr>
      <vt:lpstr>Activity 27.1</vt:lpstr>
      <vt:lpstr>Activity 27.1</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Activity 27.2</vt:lpstr>
      <vt:lpstr>Activity 27.2</vt:lpstr>
      <vt:lpstr>Activity 27.2</vt:lpstr>
      <vt:lpstr>Position of the Front</vt:lpstr>
      <vt:lpstr>Position of the Front</vt:lpstr>
      <vt:lpstr>Position of the Front</vt:lpstr>
      <vt:lpstr>To Generate the Requested Plot</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2</cp:revision>
  <dcterms:modified xsi:type="dcterms:W3CDTF">2015-03-02T17:27:29Z</dcterms:modified>
</cp:coreProperties>
</file>